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Arial Narrow"/>
      <p:regular r:id="rId40"/>
      <p:bold r:id="rId41"/>
      <p:italic r:id="rId42"/>
      <p:boldItalic r:id="rId43"/>
    </p:embeddedFont>
    <p:embeddedFont>
      <p:font typeface="Corbel"/>
      <p:regular r:id="rId44"/>
      <p:bold r:id="rId45"/>
      <p:italic r:id="rId46"/>
      <p:boldItalic r:id="rId47"/>
    </p:embeddedFont>
    <p:embeddedFont>
      <p:font typeface="Pacifico"/>
      <p:regular r:id="rId48"/>
    </p:embeddedFont>
    <p:embeddedFont>
      <p:font typeface="Karma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BF0050-AC0A-4B86-9C4D-49BFCD52045E}">
  <a:tblStyle styleId="{FEBF0050-AC0A-4B86-9C4D-49BFCD5204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regular.fntdata"/><Relationship Id="rId42" Type="http://schemas.openxmlformats.org/officeDocument/2006/relationships/font" Target="fonts/ArialNarrow-italic.fntdata"/><Relationship Id="rId41" Type="http://schemas.openxmlformats.org/officeDocument/2006/relationships/font" Target="fonts/ArialNarrow-bold.fntdata"/><Relationship Id="rId44" Type="http://schemas.openxmlformats.org/officeDocument/2006/relationships/font" Target="fonts/Corbel-regular.fntdata"/><Relationship Id="rId43" Type="http://schemas.openxmlformats.org/officeDocument/2006/relationships/font" Target="fonts/ArialNarrow-boldItalic.fntdata"/><Relationship Id="rId46" Type="http://schemas.openxmlformats.org/officeDocument/2006/relationships/font" Target="fonts/Corbel-italic.fntdata"/><Relationship Id="rId45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acifico-regular.fntdata"/><Relationship Id="rId47" Type="http://schemas.openxmlformats.org/officeDocument/2006/relationships/font" Target="fonts/Corbel-boldItalic.fntdata"/><Relationship Id="rId49" Type="http://schemas.openxmlformats.org/officeDocument/2006/relationships/font" Target="fonts/Karm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Karm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29bf5a3c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29bf5a3c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29bf5a3cc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29bf5a3cc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29bf5a3c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29bf5a3c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29bf5a3cc_3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729bf5a3cc_3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729bf5a3cc_3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29bf5a3cc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29bf5a3cc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29bf5a3cc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29bf5a3cc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2c62ff06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2c62ff06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224cc5fec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224cc5fec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224cc5fe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224cc5fe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29bf5a3cc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729bf5a3cc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29bf4818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29bf4818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29bf5a3cc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29bf5a3cc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29bf5a3cc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729bf5a3cc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729bf5a3cc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729bf5a3cc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29bf5a3cc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729bf5a3cc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224cc5fec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224cc5fec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29bf5a3cc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29bf5a3cc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729bf5a3cc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729bf5a3cc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29bf5a3cc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29bf5a3cc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29bf5a3cc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729bf5a3cc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29bf5a3cc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729bf5a3cc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29bf4818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29bf4818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72c62ff06f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272c62ff06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72c62ff06f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729bf481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729bf481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224cc5fec_0_5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2e224cc5fec_0_5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e224cc5fec_0_5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224cc5fec_0_5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2e224cc5fec_0_5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2e224cc5fec_0_5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29bf4818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29bf4818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29bf4818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29bf4818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29bf4818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29bf4818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29bf4818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29bf4818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29bf5a3c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29bf5a3c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29bf5a3c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29bf5a3c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7592" y="4632722"/>
            <a:ext cx="31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7592" y="4632722"/>
            <a:ext cx="31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273326" y="232037"/>
            <a:ext cx="37509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7592" y="4632722"/>
            <a:ext cx="31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ext&#10;&#10;Description automatically generated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35119" r="0" t="3707"/>
          <a:stretch/>
        </p:blipFill>
        <p:spPr>
          <a:xfrm>
            <a:off x="4138219" y="103128"/>
            <a:ext cx="5005787" cy="495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hyperlink" Target="https://bit.ly/dusatoolk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_W0bSen8Qjg" TargetMode="External"/><Relationship Id="rId5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9.jpg"/><Relationship Id="rId5" Type="http://schemas.openxmlformats.org/officeDocument/2006/relationships/image" Target="../media/image34.jp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ccee-ca.org/resources/data-literacy-leadership-academy/" TargetMode="External"/><Relationship Id="rId4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rperry@scoe.net" TargetMode="External"/><Relationship Id="rId4" Type="http://schemas.openxmlformats.org/officeDocument/2006/relationships/hyperlink" Target="mailto:vsalazar@placercoe.org" TargetMode="External"/><Relationship Id="rId5" Type="http://schemas.openxmlformats.org/officeDocument/2006/relationships/hyperlink" Target="mailto:cwhite@scoe.net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ublicconsultinggroup.com/media/1573/edu_data-driven-district_practical-ideas_white_paper.pdf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251908" y="602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Help! </a:t>
            </a:r>
            <a:br>
              <a:rPr lang="en" sz="60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60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My Data Is Wrong!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419225" y="2655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7">
                <a:latin typeface="Pacifico"/>
                <a:ea typeface="Pacifico"/>
                <a:cs typeface="Pacifico"/>
                <a:sym typeface="Pacifico"/>
              </a:rPr>
              <a:t>Improving Data Quality with the Data Use Self-Assessment</a:t>
            </a:r>
            <a:endParaRPr sz="2917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19225" y="37565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84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  <a:t>California Educational Research Association (CERA) Webinar</a:t>
            </a:r>
            <a:endParaRPr b="1" sz="1840">
              <a:solidFill>
                <a:srgbClr val="134F5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64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  <a:t>June 2024</a:t>
            </a:r>
            <a:endParaRPr b="1" sz="1640">
              <a:solidFill>
                <a:srgbClr val="134F5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0" y="3715575"/>
            <a:ext cx="1607400" cy="14280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 flipH="1">
            <a:off x="7536600" y="3715575"/>
            <a:ext cx="1607400" cy="14280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 rot="10800000">
            <a:off x="7536600" y="0"/>
            <a:ext cx="1607400" cy="14280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 flipH="1" rot="10800000">
            <a:off x="0" y="0"/>
            <a:ext cx="1607400" cy="14280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159300" y="39900"/>
            <a:ext cx="8561700" cy="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Reasons People Think the Data Is Wrong</a:t>
            </a:r>
            <a:endParaRPr sz="39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831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The data in your source system is: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1" name="Google Shape;171;p25"/>
          <p:cNvGraphicFramePr/>
          <p:nvPr/>
        </p:nvGraphicFramePr>
        <p:xfrm>
          <a:off x="11088" y="176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{FEBF0050-AC0A-4B86-9C4D-49BFCD52045E}</a:tableStyleId>
              </a:tblPr>
              <a:tblGrid>
                <a:gridCol w="3516450"/>
                <a:gridCol w="1527450"/>
                <a:gridCol w="3929250"/>
              </a:tblGrid>
              <a:tr h="312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highlight>
                            <a:schemeClr val="lt1"/>
                          </a:highlight>
                        </a:rPr>
                        <a:t>Incorrect</a:t>
                      </a:r>
                      <a:br>
                        <a:rPr b="1" lang="en" sz="2300">
                          <a:solidFill>
                            <a:srgbClr val="134F5C"/>
                          </a:solidFill>
                          <a:highlight>
                            <a:schemeClr val="lt1"/>
                          </a:highlight>
                        </a:rPr>
                      </a:br>
                      <a:endParaRPr b="1" sz="2300">
                        <a:solidFill>
                          <a:srgbClr val="134F5C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indent="-3746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4F5C"/>
                        </a:buClr>
                        <a:buSzPts val="23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The data is actually wrong</a:t>
                      </a:r>
                      <a:endParaRPr b="1" sz="2300">
                        <a:solidFill>
                          <a:srgbClr val="134F5C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  <a:highlight>
                            <a:schemeClr val="lt1"/>
                          </a:highlight>
                        </a:rPr>
                        <a:t>OR</a:t>
                      </a:r>
                      <a:endParaRPr b="1" sz="2300">
                        <a:solidFill>
                          <a:srgbClr val="134F5C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134F5C"/>
                          </a:solidFill>
                        </a:rPr>
                        <a:t>Correct, but…</a:t>
                      </a:r>
                      <a:endParaRPr b="1" sz="2300">
                        <a:solidFill>
                          <a:srgbClr val="134F5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Something is wrong with how data is flowing into other systems, making it stale or incorrect.</a:t>
                      </a:r>
                      <a:br>
                        <a:rPr lang="en" sz="1600"/>
                      </a:b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People’s understanding of what the data represents is incorrect.</a:t>
                      </a:r>
                      <a:br>
                        <a:rPr lang="en" sz="1600"/>
                      </a:br>
                      <a:endParaRPr sz="1600"/>
                    </a:p>
                    <a:p>
                      <a:pPr indent="-3302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●"/>
                      </a:pPr>
                      <a:r>
                        <a:rPr lang="en" sz="1600"/>
                        <a:t>Data is </a:t>
                      </a:r>
                      <a:r>
                        <a:rPr lang="en" sz="1600"/>
                        <a:t>inconsistent</a:t>
                      </a:r>
                      <a:r>
                        <a:rPr lang="en" sz="1600"/>
                        <a:t> between sites or departments, so looks incorrect at the district level.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 title="The Gordian knot | Steve Bittinger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>
            <p:ph type="title"/>
          </p:nvPr>
        </p:nvSpPr>
        <p:spPr>
          <a:xfrm>
            <a:off x="0" y="38300"/>
            <a:ext cx="9144000" cy="14511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Data Problems Are Complex.</a:t>
            </a:r>
            <a:endParaRPr sz="43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Where Do We Start?</a:t>
            </a:r>
            <a:endParaRPr sz="43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-28675" y="14895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Data Quality Sophistication Curve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00"/>
            <a:ext cx="9144001" cy="396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/>
          <p:nvPr/>
        </p:nvSpPr>
        <p:spPr>
          <a:xfrm>
            <a:off x="-1" y="0"/>
            <a:ext cx="914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AP Toolkit" id="196" name="Google Shape;196;p28"/>
          <p:cNvPicPr preferRelativeResize="0"/>
          <p:nvPr/>
        </p:nvPicPr>
        <p:blipFill rotWithShape="1">
          <a:blip r:embed="rId3">
            <a:alphaModFix amt="85000"/>
          </a:blip>
          <a:srcRect b="749" l="0" r="0" t="14982"/>
          <a:stretch/>
        </p:blipFill>
        <p:spPr>
          <a:xfrm>
            <a:off x="1" y="-473375"/>
            <a:ext cx="9985600" cy="561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0" y="1030802"/>
            <a:ext cx="9144000" cy="2371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 txBox="1"/>
          <p:nvPr>
            <p:ph type="title"/>
          </p:nvPr>
        </p:nvSpPr>
        <p:spPr>
          <a:xfrm>
            <a:off x="215376" y="-78400"/>
            <a:ext cx="8184000" cy="819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10"/>
              <a:buFont typeface="Federo"/>
              <a:buNone/>
            </a:pPr>
            <a:r>
              <a:rPr b="1" lang="en" sz="3110">
                <a:solidFill>
                  <a:srgbClr val="FFFFFF"/>
                </a:solidFill>
                <a:latin typeface="Federo"/>
                <a:ea typeface="Federo"/>
                <a:cs typeface="Federo"/>
                <a:sym typeface="Federo"/>
              </a:rPr>
              <a:t>Data Use Self-Assessment (DUSA) Toolkit</a:t>
            </a:r>
            <a:endParaRPr sz="2120"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164500" y="1438950"/>
            <a:ext cx="3829500" cy="2265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Instructions for Use</a:t>
            </a:r>
            <a:endParaRPr sz="2000"/>
          </a:p>
          <a:p>
            <a:pPr indent="-241300" lvl="0" marL="228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DUSA and DQ DUSA</a:t>
            </a:r>
            <a:endParaRPr sz="2000">
              <a:solidFill>
                <a:srgbClr val="FFFFFF"/>
              </a:solidFill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FFFFFF"/>
                </a:solidFill>
              </a:rPr>
              <a:t>Action Plan</a:t>
            </a:r>
            <a:endParaRPr sz="2000">
              <a:solidFill>
                <a:srgbClr val="FFFFFF"/>
              </a:solidFill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Facilitator’s Note Taking Guide</a:t>
            </a:r>
            <a:endParaRPr sz="2000">
              <a:solidFill>
                <a:schemeClr val="lt1"/>
              </a:solidFill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Google Sheets created by Imperial County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3543300" y="2400300"/>
            <a:ext cx="205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4623875" y="3470650"/>
            <a:ext cx="4656900" cy="24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toolkit is FREE </a:t>
            </a:r>
            <a:endParaRPr b="1" sz="2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https://bit.ly/dusatoolkit</a:t>
            </a:r>
            <a:endParaRPr b="1"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Data Use Self-Assessment  (DUSA)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6438750" y="1104000"/>
            <a:ext cx="2523000" cy="20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01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  <a:t>Four components covering:</a:t>
            </a:r>
            <a:endParaRPr b="1" sz="2010">
              <a:solidFill>
                <a:srgbClr val="134F5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623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134F5C"/>
              </a:buClr>
              <a:buSzPts val="2010"/>
              <a:buFont typeface="Arial Narrow"/>
              <a:buChar char="●"/>
            </a:pPr>
            <a:r>
              <a:rPr b="1" lang="en" sz="201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  <a:t>Machine problems</a:t>
            </a:r>
            <a:br>
              <a:rPr b="1" lang="en" sz="201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sz="2010">
              <a:solidFill>
                <a:srgbClr val="134F5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623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010"/>
              <a:buFont typeface="Arial Narrow"/>
              <a:buChar char="●"/>
            </a:pPr>
            <a:r>
              <a:rPr b="1" lang="en" sz="201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  <a:t>People problems</a:t>
            </a:r>
            <a:endParaRPr b="1" sz="2010">
              <a:solidFill>
                <a:srgbClr val="134F5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1" name="Google Shape;21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25" y="1081049"/>
            <a:ext cx="6024300" cy="35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159300" y="39900"/>
            <a:ext cx="89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Use the DQ DUSA to Target Data Quality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7" name="Google Shape;217;p30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50" y="1011935"/>
            <a:ext cx="8984701" cy="4480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timer counts down silently until it reaches 0:00, then a police siren sounds to alert you that time is up." id="221" name="Google Shape;221;p30" title="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0" y="4286250"/>
            <a:ext cx="15240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>
            <a:off x="17150" y="1811650"/>
            <a:ext cx="9144000" cy="15948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2049775" y="1246900"/>
            <a:ext cx="5229300" cy="27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What’s </a:t>
            </a:r>
            <a:br>
              <a:rPr lang="en" sz="55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55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The </a:t>
            </a:r>
            <a:br>
              <a:rPr lang="en" sz="55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55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Plan?</a:t>
            </a:r>
            <a:endParaRPr sz="55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32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The Data Quality Improvement Plan Has Five Steps.</a:t>
            </a:r>
            <a:endParaRPr sz="532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134F5C"/>
                </a:solidFill>
                <a:latin typeface="Arial Narrow"/>
                <a:ea typeface="Arial Narrow"/>
                <a:cs typeface="Arial Narrow"/>
                <a:sym typeface="Arial Narrow"/>
              </a:rPr>
              <a:t>Each step is aligned with Improvement Science.</a:t>
            </a:r>
            <a:endParaRPr sz="2820">
              <a:solidFill>
                <a:srgbClr val="134F5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32803" l="0" r="0" t="18735"/>
          <a:stretch/>
        </p:blipFill>
        <p:spPr>
          <a:xfrm>
            <a:off x="1078225" y="2926075"/>
            <a:ext cx="6796926" cy="1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159300" y="945100"/>
            <a:ext cx="3509700" cy="3168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Improvement Science Provides Some Structure.</a:t>
            </a:r>
            <a:endParaRPr sz="43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arnegie Foundation Continuous Improvement graphic"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700" y="353488"/>
            <a:ext cx="5249300" cy="44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159300" y="39900"/>
            <a:ext cx="8520600" cy="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1: Understand the Problem.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5600700" y="1623800"/>
            <a:ext cx="3391500" cy="27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Char char="●"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Data incorrect at the source?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Char char="●"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Problems with imports/exports?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Char char="●"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Data definitions incorrect or misunderstood?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Char char="●"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Data entry inconsistent?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 Narrow"/>
              <a:buChar char="●"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Other problems?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0" y="863238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255125" y="1866350"/>
            <a:ext cx="2318400" cy="1959900"/>
          </a:xfrm>
          <a:prstGeom prst="wedgeEllipseCallout">
            <a:avLst>
              <a:gd fmla="val 70101" name="adj1"/>
              <a:gd fmla="val 32" name="adj2"/>
            </a:avLst>
          </a:prstGeom>
          <a:solidFill>
            <a:srgbClr val="FFFFFF"/>
          </a:solidFill>
          <a:ln cap="flat" cmpd="sng" w="5715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C2C2C"/>
                </a:solidFill>
                <a:latin typeface="Corbel"/>
                <a:ea typeface="Corbel"/>
                <a:cs typeface="Corbel"/>
                <a:sym typeface="Corbel"/>
              </a:rPr>
              <a:t>The data is wrong!</a:t>
            </a:r>
            <a:endParaRPr b="1" sz="3200">
              <a:solidFill>
                <a:srgbClr val="2C2C2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3225250" y="1888550"/>
            <a:ext cx="2523600" cy="1915500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2500">
                <a:solidFill>
                  <a:srgbClr val="2C2C2C"/>
                </a:solidFill>
                <a:latin typeface="Corbel"/>
                <a:ea typeface="Corbel"/>
                <a:cs typeface="Corbel"/>
                <a:sym typeface="Corbel"/>
              </a:rPr>
              <a:t>Complete a Data Quality Assessment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Your Presentation Team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/>
          <p:nvPr/>
        </p:nvSpPr>
        <p:spPr>
          <a:xfrm>
            <a:off x="0" y="4413898"/>
            <a:ext cx="705300" cy="729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 flipH="1">
            <a:off x="8422825" y="4413898"/>
            <a:ext cx="705300" cy="729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10755" l="9817" r="15067" t="725"/>
          <a:stretch/>
        </p:blipFill>
        <p:spPr>
          <a:xfrm>
            <a:off x="795014" y="1139204"/>
            <a:ext cx="1719900" cy="1935600"/>
          </a:xfrm>
          <a:prstGeom prst="ellipse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</p:pic>
      <p:sp>
        <p:nvSpPr>
          <p:cNvPr id="83" name="Google Shape;83;p17"/>
          <p:cNvSpPr txBox="1"/>
          <p:nvPr/>
        </p:nvSpPr>
        <p:spPr>
          <a:xfrm>
            <a:off x="669451" y="3340360"/>
            <a:ext cx="1908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Rachel Perry</a:t>
            </a:r>
            <a:br>
              <a:rPr b="1" lang="en">
                <a:solidFill>
                  <a:srgbClr val="434343"/>
                </a:solidFill>
                <a:latin typeface="Karma"/>
                <a:ea typeface="Karma"/>
                <a:cs typeface="Karma"/>
                <a:sym typeface="Karma"/>
              </a:rPr>
            </a:br>
            <a:r>
              <a:rPr lang="en" sz="1600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Sacramento COE</a:t>
            </a:r>
            <a:endParaRPr sz="1600"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605004" y="3340360"/>
            <a:ext cx="1908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Cathy White</a:t>
            </a:r>
            <a:br>
              <a:rPr lang="en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Sacramento COE</a:t>
            </a:r>
            <a:endParaRPr b="1" sz="20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6584613" y="3313058"/>
            <a:ext cx="2043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Valerye Salazar</a:t>
            </a:r>
            <a:br>
              <a:rPr b="1" lang="en">
                <a:solidFill>
                  <a:srgbClr val="434343"/>
                </a:solidFill>
                <a:latin typeface="Karma"/>
                <a:ea typeface="Karma"/>
                <a:cs typeface="Karma"/>
                <a:sym typeface="Karma"/>
              </a:rPr>
            </a:br>
            <a:r>
              <a:rPr lang="en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Placer </a:t>
            </a:r>
            <a:r>
              <a:rPr lang="en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COE</a:t>
            </a:r>
            <a:endParaRPr>
              <a:solidFill>
                <a:srgbClr val="43434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Karma"/>
              <a:ea typeface="Karma"/>
              <a:cs typeface="Karma"/>
              <a:sym typeface="Karm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5174" y="1315634"/>
            <a:ext cx="1790679" cy="183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4539" y="1105100"/>
            <a:ext cx="1498287" cy="214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0799" y="4094426"/>
            <a:ext cx="1016250" cy="9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1: Understand the Problem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134F5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5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3248">
            <a:off x="1978400" y="1230599"/>
            <a:ext cx="5662800" cy="2788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1" name="Google Shape;26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25" y="1951000"/>
            <a:ext cx="5403150" cy="2719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2" name="Google Shape;26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8475" y="2892724"/>
            <a:ext cx="5907625" cy="1950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2: Choose a Problem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6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6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6" title="HD wallpaper: mathematical equation text, characters, formula ..."/>
          <p:cNvPicPr preferRelativeResize="0"/>
          <p:nvPr/>
        </p:nvPicPr>
        <p:blipFill rotWithShape="1">
          <a:blip r:embed="rId3">
            <a:alphaModFix/>
          </a:blip>
          <a:srcRect b="0" l="7597" r="5867" t="6226"/>
          <a:stretch/>
        </p:blipFill>
        <p:spPr>
          <a:xfrm>
            <a:off x="0" y="782310"/>
            <a:ext cx="9144000" cy="660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159300" y="39900"/>
            <a:ext cx="1021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3: Define WHY the Problem Matters</a:t>
            </a:r>
            <a:endParaRPr sz="42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0" y="1152475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7"/>
          <p:cNvPicPr preferRelativeResize="0"/>
          <p:nvPr/>
        </p:nvPicPr>
        <p:blipFill rotWithShape="1">
          <a:blip r:embed="rId3">
            <a:alphaModFix/>
          </a:blip>
          <a:srcRect b="0" l="0" r="0" t="15426"/>
          <a:stretch/>
        </p:blipFill>
        <p:spPr>
          <a:xfrm>
            <a:off x="0" y="1213375"/>
            <a:ext cx="9144000" cy="44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4: Build the Data Quality Improvement Plan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6" name="Google Shape;286;p38"/>
          <p:cNvSpPr txBox="1"/>
          <p:nvPr>
            <p:ph idx="1" type="body"/>
          </p:nvPr>
        </p:nvSpPr>
        <p:spPr>
          <a:xfrm>
            <a:off x="269350" y="1687000"/>
            <a:ext cx="8036400" cy="31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Your Data Quality Improvement Plan will depend on: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Your data quality problems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Staffing constraints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Technical resources (systems, expertise, and access)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Competing priorities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0" y="1423175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8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4: Build the Data Quality Improvement Plan</a:t>
            </a:r>
            <a:endParaRPr sz="33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3248">
            <a:off x="1978400" y="1230599"/>
            <a:ext cx="5662800" cy="2788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8" name="Google Shape;2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25" y="1951000"/>
            <a:ext cx="5403150" cy="2719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9" name="Google Shape;2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8475" y="2892724"/>
            <a:ext cx="5907625" cy="1950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0" name="Google Shape;300;p39"/>
          <p:cNvSpPr/>
          <p:nvPr/>
        </p:nvSpPr>
        <p:spPr>
          <a:xfrm>
            <a:off x="6764875" y="1030825"/>
            <a:ext cx="1894500" cy="1428900"/>
          </a:xfrm>
          <a:prstGeom prst="wedgeEllipseCallout">
            <a:avLst>
              <a:gd fmla="val -39386" name="adj1"/>
              <a:gd fmla="val -4629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Page 3 of the Data Quality Improvement Plan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Establish Data Validation Habits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6" name="Google Shape;306;p40"/>
          <p:cNvSpPr txBox="1"/>
          <p:nvPr>
            <p:ph idx="1" type="body"/>
          </p:nvPr>
        </p:nvSpPr>
        <p:spPr>
          <a:xfrm>
            <a:off x="311700" y="1512525"/>
            <a:ext cx="80364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Create procedures for validating data based on the problems you have observed.</a:t>
            </a:r>
            <a:br>
              <a:rPr lang="en" sz="2800"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Create a calendar to check data throughout the year</a:t>
            </a:r>
            <a:br>
              <a:rPr lang="en" sz="2800"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Assign responsibility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7" name="Google Shape;307;p40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0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Document and Train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311700" y="1152475"/>
            <a:ext cx="8036400" cy="38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Data definitions for staff who enter data 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 “customers”</a:t>
            </a:r>
            <a:br>
              <a:rPr lang="en" sz="2800"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Data entry procedures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○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Calibration activities</a:t>
            </a:r>
            <a:br>
              <a:rPr lang="en" sz="2800"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Training on pulling data reports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1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1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Step 5: Assign Responsibility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311700" y="1152475"/>
            <a:ext cx="32994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Who is responsible for data quality?</a:t>
            </a:r>
            <a:br>
              <a:rPr lang="en" sz="2000">
                <a:latin typeface="Arial Narrow"/>
                <a:ea typeface="Arial Narrow"/>
                <a:cs typeface="Arial Narrow"/>
                <a:sym typeface="Arial Narrow"/>
              </a:rPr>
            </a:b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Does this person have the </a:t>
            </a:r>
            <a:r>
              <a:rPr b="1" lang="en" sz="2000">
                <a:latin typeface="Arial Narrow"/>
                <a:ea typeface="Arial Narrow"/>
                <a:cs typeface="Arial Narrow"/>
                <a:sym typeface="Arial Narrow"/>
              </a:rPr>
              <a:t>skills</a:t>
            </a: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lang="en" sz="2000">
                <a:latin typeface="Arial Narrow"/>
                <a:ea typeface="Arial Narrow"/>
                <a:cs typeface="Arial Narrow"/>
                <a:sym typeface="Arial Narrow"/>
              </a:rPr>
              <a:t>abilities</a:t>
            </a: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, and </a:t>
            </a:r>
            <a:r>
              <a:rPr b="1" lang="en" sz="2000">
                <a:latin typeface="Arial Narrow"/>
                <a:ea typeface="Arial Narrow"/>
                <a:cs typeface="Arial Narrow"/>
                <a:sym typeface="Arial Narrow"/>
              </a:rPr>
              <a:t>authority </a:t>
            </a: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to lead this work?</a:t>
            </a:r>
            <a:br>
              <a:rPr lang="en" sz="2000">
                <a:latin typeface="Arial Narrow"/>
                <a:ea typeface="Arial Narrow"/>
                <a:cs typeface="Arial Narrow"/>
                <a:sym typeface="Arial Narrow"/>
              </a:rPr>
            </a:b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How can you set organization-wide </a:t>
            </a: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expectations</a:t>
            </a:r>
            <a:r>
              <a:rPr lang="en" sz="2000">
                <a:latin typeface="Arial Narrow"/>
                <a:ea typeface="Arial Narrow"/>
                <a:cs typeface="Arial Narrow"/>
                <a:sym typeface="Arial Narrow"/>
              </a:rPr>
              <a:t> regarding data quality?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5" name="Google Shape;325;p42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2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42"/>
          <p:cNvPicPr preferRelativeResize="0"/>
          <p:nvPr/>
        </p:nvPicPr>
        <p:blipFill rotWithShape="1">
          <a:blip r:embed="rId3">
            <a:alphaModFix/>
          </a:blip>
          <a:srcRect b="0" l="30079" r="0" t="0"/>
          <a:stretch/>
        </p:blipFill>
        <p:spPr>
          <a:xfrm>
            <a:off x="3759125" y="965500"/>
            <a:ext cx="5480124" cy="4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Data Stewardship is…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34" name="Google Shape;334;p43"/>
          <p:cNvSpPr txBox="1"/>
          <p:nvPr>
            <p:ph idx="1" type="body"/>
          </p:nvPr>
        </p:nvSpPr>
        <p:spPr>
          <a:xfrm>
            <a:off x="401400" y="1409900"/>
            <a:ext cx="8036400" cy="293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The practice of 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ensuring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 an organization’s data is </a:t>
            </a:r>
            <a:r>
              <a:rPr b="1" lang="en" sz="2800">
                <a:latin typeface="Arial Narrow"/>
                <a:ea typeface="Arial Narrow"/>
                <a:cs typeface="Arial Narrow"/>
                <a:sym typeface="Arial Narrow"/>
              </a:rPr>
              <a:t>accessible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lang="en" sz="2800">
                <a:latin typeface="Arial Narrow"/>
                <a:ea typeface="Arial Narrow"/>
                <a:cs typeface="Arial Narrow"/>
                <a:sym typeface="Arial Narrow"/>
              </a:rPr>
              <a:t>trustworthy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lang="en" sz="2800">
                <a:latin typeface="Arial Narrow"/>
                <a:ea typeface="Arial Narrow"/>
                <a:cs typeface="Arial Narrow"/>
                <a:sym typeface="Arial Narrow"/>
              </a:rPr>
              <a:t>usable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, and </a:t>
            </a:r>
            <a:r>
              <a:rPr b="1" lang="en" sz="2800">
                <a:latin typeface="Arial Narrow"/>
                <a:ea typeface="Arial Narrow"/>
                <a:cs typeface="Arial Narrow"/>
                <a:sym typeface="Arial Narrow"/>
              </a:rPr>
              <a:t>secure</a:t>
            </a: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br>
              <a:rPr lang="en" sz="2800">
                <a:latin typeface="Arial Narrow"/>
                <a:ea typeface="Arial Narrow"/>
                <a:cs typeface="Arial Narrow"/>
                <a:sym typeface="Arial Narrow"/>
              </a:rPr>
            </a:b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It oversees every stage of the data lifecycle: creating and editing, preparing, using, storing, and archiving…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35" name="Google Shape;335;p43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3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3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Assign Data Stewards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43" name="Google Shape;343;p44"/>
          <p:cNvSpPr txBox="1"/>
          <p:nvPr>
            <p:ph idx="1" type="body"/>
          </p:nvPr>
        </p:nvSpPr>
        <p:spPr>
          <a:xfrm>
            <a:off x="311700" y="1152475"/>
            <a:ext cx="3161700" cy="3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200">
                <a:latin typeface="Arial Narrow"/>
                <a:ea typeface="Arial Narrow"/>
                <a:cs typeface="Arial Narrow"/>
                <a:sym typeface="Arial Narrow"/>
              </a:rPr>
              <a:t>Data Stewards may: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aintain data definitions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Document procedures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Train staff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Create validation processes and calendars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“Certify” data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●"/>
            </a:pPr>
            <a:r>
              <a:rPr lang="en" sz="2200">
                <a:latin typeface="Arial Narrow"/>
                <a:ea typeface="Arial Narrow"/>
                <a:cs typeface="Arial Narrow"/>
                <a:sym typeface="Arial Narrow"/>
              </a:rPr>
              <a:t>Ensure data is secure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4" name="Google Shape;344;p44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4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4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44"/>
          <p:cNvPicPr preferRelativeResize="0"/>
          <p:nvPr/>
        </p:nvPicPr>
        <p:blipFill rotWithShape="1">
          <a:blip r:embed="rId3">
            <a:alphaModFix/>
          </a:blip>
          <a:srcRect b="0" l="6094" r="0" t="0"/>
          <a:stretch/>
        </p:blipFill>
        <p:spPr>
          <a:xfrm>
            <a:off x="3661217" y="971625"/>
            <a:ext cx="5887059" cy="417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Where Do You Work?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94375" y="1161750"/>
            <a:ext cx="2780400" cy="1635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County Office of Education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6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b="1" sz="3600">
              <a:solidFill>
                <a:srgbClr val="45818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6046650" y="1085550"/>
            <a:ext cx="2930700" cy="17118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Higher 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Education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6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 b="1" sz="3200">
              <a:solidFill>
                <a:srgbClr val="45818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365775" y="2136700"/>
            <a:ext cx="2332500" cy="1635600"/>
          </a:xfrm>
          <a:prstGeom prst="rect">
            <a:avLst/>
          </a:prstGeom>
          <a:solidFill>
            <a:srgbClr val="9999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School </a:t>
            </a:r>
            <a:br>
              <a:rPr b="1" lang="en" sz="3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Site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6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b="1" sz="3200">
              <a:solidFill>
                <a:srgbClr val="45818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38525" y="3038550"/>
            <a:ext cx="2492100" cy="1635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School 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District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6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b="1" sz="3200">
              <a:solidFill>
                <a:srgbClr val="45818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6293725" y="3038550"/>
            <a:ext cx="2450100" cy="1635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  <a:t>Research Organization</a:t>
            </a:r>
            <a:br>
              <a:rPr b="1" lang="en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" sz="36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b="1" sz="3200">
              <a:solidFill>
                <a:srgbClr val="45818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man+ on Twitter: &quot;The Human+ Project Manager will host a weekly Q&amp;amp;A  Session over Zoom while call 1 is open. The first session will be held  today at 1pm Irish Time and" id="353" name="Google Shape;353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711073"/>
            <a:ext cx="8178900" cy="37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New Opportunity </a:t>
            </a:r>
            <a:endParaRPr sz="4400">
              <a:solidFill>
                <a:srgbClr val="134F5C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9" name="Google Shape;359;p46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6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6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365100" y="3711675"/>
            <a:ext cx="81408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rial Narrow"/>
                <a:ea typeface="Arial Narrow"/>
                <a:cs typeface="Arial Narrow"/>
                <a:sym typeface="Arial Narrow"/>
              </a:rPr>
              <a:t>In partnership with the </a:t>
            </a:r>
            <a:r>
              <a:rPr lang="en" sz="2300">
                <a:latin typeface="Arial Narrow"/>
                <a:ea typeface="Arial Narrow"/>
                <a:cs typeface="Arial Narrow"/>
                <a:sym typeface="Arial Narrow"/>
              </a:rPr>
              <a:t>San Diego COE.</a:t>
            </a:r>
            <a:endParaRPr sz="23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Arial Narrow"/>
                <a:ea typeface="Arial Narrow"/>
                <a:cs typeface="Arial Narrow"/>
                <a:sym typeface="Arial Narrow"/>
              </a:rPr>
              <a:t>Courses for </a:t>
            </a:r>
            <a:r>
              <a:rPr lang="en" sz="2400">
                <a:latin typeface="Arial Narrow"/>
                <a:ea typeface="Arial Narrow"/>
                <a:cs typeface="Arial Narrow"/>
                <a:sym typeface="Arial Narrow"/>
              </a:rPr>
              <a:t>d</a:t>
            </a:r>
            <a:r>
              <a:rPr lang="en" sz="2400">
                <a:latin typeface="Arial Narrow"/>
                <a:ea typeface="Arial Narrow"/>
                <a:cs typeface="Arial Narrow"/>
                <a:sym typeface="Arial Narrow"/>
              </a:rPr>
              <a:t>ata analysts new to K-12 and emerging data leaders</a:t>
            </a:r>
            <a:br>
              <a:rPr lang="en" sz="2400"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n" sz="24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" sz="11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https://ccee-ca.org/resources/data-literacy-leadership-academy/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63" name="Google Shape;36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462" y="1108674"/>
            <a:ext cx="6348274" cy="24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7"/>
          <p:cNvPicPr preferRelativeResize="0"/>
          <p:nvPr/>
        </p:nvPicPr>
        <p:blipFill rotWithShape="1">
          <a:blip r:embed="rId3">
            <a:alphaModFix/>
          </a:blip>
          <a:srcRect b="9682" l="5702" r="10566" t="0"/>
          <a:stretch/>
        </p:blipFill>
        <p:spPr>
          <a:xfrm>
            <a:off x="-114300" y="0"/>
            <a:ext cx="8858251" cy="43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/>
          <p:nvPr/>
        </p:nvSpPr>
        <p:spPr>
          <a:xfrm>
            <a:off x="237611" y="334388"/>
            <a:ext cx="37509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b="1"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Contact Us!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t/>
            </a:r>
            <a:endParaRPr b="1" sz="27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b="1"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Capital Central Foothill </a:t>
            </a:r>
            <a:br>
              <a:rPr b="1"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Area Consortium </a:t>
            </a:r>
            <a:br>
              <a:rPr b="1"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Data Huddle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t/>
            </a:r>
            <a:endParaRPr b="1" sz="27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Rachel Perry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n" sz="2700" u="sng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rperry@scoe.net</a:t>
            </a:r>
            <a: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27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Valerye Salazar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n" sz="2700" u="sng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vsalazar@placercoe.org</a:t>
            </a:r>
            <a:b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27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Cathy White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r>
              <a:rPr lang="en" sz="2700" u="sng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cwhite@scoe.net</a:t>
            </a:r>
            <a: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27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sz="27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ct val="245454"/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376" name="Google Shape;376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171" y="184080"/>
            <a:ext cx="642396" cy="62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47825" cy="57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215075" y="2384800"/>
            <a:ext cx="536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  <a:t>What’s </a:t>
            </a:r>
            <a:b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  <a:t>One Thing </a:t>
            </a:r>
            <a:b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  <a:t>You Love </a:t>
            </a:r>
            <a:b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" sz="4400">
                <a:solidFill>
                  <a:srgbClr val="674EA7"/>
                </a:solidFill>
                <a:latin typeface="Impact"/>
                <a:ea typeface="Impact"/>
                <a:cs typeface="Impact"/>
                <a:sym typeface="Impact"/>
              </a:rPr>
              <a:t>About Data?</a:t>
            </a:r>
            <a:endParaRPr sz="4400">
              <a:solidFill>
                <a:srgbClr val="674EA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31412" l="0" r="0" t="0"/>
          <a:stretch/>
        </p:blipFill>
        <p:spPr>
          <a:xfrm>
            <a:off x="0" y="965501"/>
            <a:ext cx="9144001" cy="417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p20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Before We Get Started…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5211300" y="1813350"/>
            <a:ext cx="3468600" cy="21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800">
                <a:latin typeface="Arial Narrow"/>
                <a:ea typeface="Arial Narrow"/>
                <a:cs typeface="Arial Narrow"/>
                <a:sym typeface="Arial Narrow"/>
              </a:rPr>
              <a:t>Identify a school or district you’re working with </a:t>
            </a:r>
            <a:r>
              <a:rPr b="1" lang="en" sz="2800" u="sng">
                <a:latin typeface="Arial Narrow"/>
                <a:ea typeface="Arial Narrow"/>
                <a:cs typeface="Arial Narrow"/>
                <a:sym typeface="Arial Narrow"/>
              </a:rPr>
              <a:t>OR</a:t>
            </a:r>
            <a:r>
              <a:rPr b="1" lang="en" sz="2800">
                <a:latin typeface="Arial Narrow"/>
                <a:ea typeface="Arial Narrow"/>
                <a:cs typeface="Arial Narrow"/>
                <a:sym typeface="Arial Narrow"/>
              </a:rPr>
              <a:t> a problem in your current system.</a:t>
            </a:r>
            <a:endParaRPr b="1"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265775" y="4582300"/>
            <a:ext cx="6550800" cy="3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i="1" lang="en" sz="14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A Practical Framework for Building A Data-Driven District or School: How A Focus on Data Quality, Capacity, and Culture Supports Data-Driven Action To Improve Student Outcomes</a:t>
            </a:r>
            <a:endParaRPr i="1" sz="1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7757" l="0" r="0" t="0"/>
          <a:stretch/>
        </p:blipFill>
        <p:spPr>
          <a:xfrm>
            <a:off x="1020712" y="94325"/>
            <a:ext cx="7040926" cy="44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Benefits of Improving Data Quality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913" y="1225225"/>
            <a:ext cx="1375601" cy="137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440" y="1104425"/>
            <a:ext cx="1265862" cy="14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690" y="1181101"/>
            <a:ext cx="1463885" cy="146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4750" y="3107175"/>
            <a:ext cx="1495250" cy="14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8450" y="3090250"/>
            <a:ext cx="1495250" cy="14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2825" y="3107175"/>
            <a:ext cx="1495250" cy="14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4364575" y="2551200"/>
            <a:ext cx="7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Time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469750" y="4602425"/>
            <a:ext cx="7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Trust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7257500" y="2556438"/>
            <a:ext cx="71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Cost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6756200" y="4620100"/>
            <a:ext cx="196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Decision Making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908425" y="2575050"/>
            <a:ext cx="176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Productivity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1020625" y="4637025"/>
            <a:ext cx="154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Consistency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25974" l="928" r="16201" t="29865"/>
          <a:stretch/>
        </p:blipFill>
        <p:spPr>
          <a:xfrm>
            <a:off x="25" y="0"/>
            <a:ext cx="10103699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>
            <p:ph type="title"/>
          </p:nvPr>
        </p:nvSpPr>
        <p:spPr>
          <a:xfrm>
            <a:off x="0" y="2364125"/>
            <a:ext cx="10103700" cy="951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The Data Is Wrong!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159300" y="39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45818E"/>
                </a:solidFill>
                <a:latin typeface="Impact"/>
                <a:ea typeface="Impact"/>
                <a:cs typeface="Impact"/>
                <a:sym typeface="Impact"/>
              </a:rPr>
              <a:t>Let’s Unpack “Data Quality”</a:t>
            </a:r>
            <a:endParaRPr sz="4400">
              <a:solidFill>
                <a:srgbClr val="45818E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788775" y="1251500"/>
            <a:ext cx="4623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Accurate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Complete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Consistent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Timely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Char char="●"/>
            </a:pPr>
            <a:r>
              <a:rPr lang="en" sz="2800">
                <a:latin typeface="Arial Narrow"/>
                <a:ea typeface="Arial Narrow"/>
                <a:cs typeface="Arial Narrow"/>
                <a:sym typeface="Arial Narrow"/>
              </a:rPr>
              <a:t>Available in useful ways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0" y="904600"/>
            <a:ext cx="9144000" cy="60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 flipH="1">
            <a:off x="8426100" y="4366000"/>
            <a:ext cx="717900" cy="777600"/>
          </a:xfrm>
          <a:prstGeom prst="rtTriangl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4" title="File:Mala Suitcase.JPG - Wikimedia Commons"/>
          <p:cNvPicPr preferRelativeResize="0"/>
          <p:nvPr/>
        </p:nvPicPr>
        <p:blipFill rotWithShape="1">
          <a:blip r:embed="rId3">
            <a:alphaModFix/>
          </a:blip>
          <a:srcRect b="0" l="19344" r="11936" t="4205"/>
          <a:stretch/>
        </p:blipFill>
        <p:spPr>
          <a:xfrm>
            <a:off x="4879400" y="1136502"/>
            <a:ext cx="3800499" cy="353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